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4"/>
  </p:notesMasterIdLst>
  <p:handoutMasterIdLst>
    <p:handoutMasterId r:id="rId45"/>
  </p:handoutMasterIdLst>
  <p:sldIdLst>
    <p:sldId id="271" r:id="rId3"/>
    <p:sldId id="258" r:id="rId4"/>
    <p:sldId id="316" r:id="rId5"/>
    <p:sldId id="315" r:id="rId6"/>
    <p:sldId id="281" r:id="rId7"/>
    <p:sldId id="282" r:id="rId8"/>
    <p:sldId id="26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6" r:id="rId23"/>
    <p:sldId id="308" r:id="rId24"/>
    <p:sldId id="309" r:id="rId25"/>
    <p:sldId id="310" r:id="rId26"/>
    <p:sldId id="311" r:id="rId27"/>
    <p:sldId id="298" r:id="rId28"/>
    <p:sldId id="317" r:id="rId29"/>
    <p:sldId id="299" r:id="rId30"/>
    <p:sldId id="272" r:id="rId31"/>
    <p:sldId id="300" r:id="rId32"/>
    <p:sldId id="301" r:id="rId33"/>
    <p:sldId id="302" r:id="rId34"/>
    <p:sldId id="303" r:id="rId35"/>
    <p:sldId id="306" r:id="rId36"/>
    <p:sldId id="307" r:id="rId37"/>
    <p:sldId id="265" r:id="rId38"/>
    <p:sldId id="269" r:id="rId39"/>
    <p:sldId id="312" r:id="rId40"/>
    <p:sldId id="313" r:id="rId41"/>
    <p:sldId id="314" r:id="rId42"/>
    <p:sldId id="270" r:id="rId43"/>
  </p:sldIdLst>
  <p:sldSz cx="9144000" cy="5143500" type="screen16x9"/>
  <p:notesSz cx="6858000" cy="9144000"/>
  <p:embeddedFontLst>
    <p:embeddedFont>
      <p:font typeface="Arimo" panose="020B0604020202020204" charset="0"/>
      <p:regular r:id="rId46"/>
      <p:bold r:id="rId47"/>
      <p:italic r:id="rId48"/>
      <p:boldItalic r:id="rId49"/>
    </p:embeddedFont>
    <p:embeddedFont>
      <p:font typeface="Nunito" pitchFamily="2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bold r:id="rId55"/>
      <p:italic r:id="rId56"/>
      <p:boldItalic r:id="rId57"/>
    </p:embeddedFont>
    <p:embeddedFont>
      <p:font typeface="Playfair Display" panose="000005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74" autoAdjust="0"/>
  </p:normalViewPr>
  <p:slideViewPr>
    <p:cSldViewPr snapToGrid="0">
      <p:cViewPr>
        <p:scale>
          <a:sx n="100" d="100"/>
          <a:sy n="100" d="100"/>
        </p:scale>
        <p:origin x="946" y="5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DD6AA9-67FD-0C11-C9D2-B4C2EA00A7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420D2-701E-2D64-783F-BD0009BBC3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6E0D6-9318-40AC-B036-0FC9958F40F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25F56-8AE9-BF33-AE67-4ECE90C2F4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84AAA-C9B2-AAA9-A041-7EB650B62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2448C-7BCE-474A-B74A-1CD2102CC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8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477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7981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2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434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0766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27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3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931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765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fa3596add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g21fa3596add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09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3752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31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74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323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554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041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0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6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fa3596add_2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1fa3596add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15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890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724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003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078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272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893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fa3596add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1fa3596add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fa3596add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1fa3596ad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fa3596add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1fa3596ad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388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fa3596add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1fa3596ad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8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fa3596add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1fa3596add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694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fa3596add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21fa3596add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43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fa3596add_2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1fa3596add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21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31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fa3596add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1fa3596add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47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fa3596add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fa3596add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07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fld id="{BBA16565-8156-4E6A-A47D-11C9537230FF}" type="datetime1">
              <a:rPr lang="en-US" smtClean="0"/>
              <a:t>8/7/2024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1667550" y="509600"/>
            <a:ext cx="5808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add title</a:t>
            </a:r>
            <a:endParaRPr sz="700">
              <a:solidFill>
                <a:srgbClr val="17161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82" name="Google Shape;82;p18"/>
          <p:cNvGrpSpPr/>
          <p:nvPr/>
        </p:nvGrpSpPr>
        <p:grpSpPr>
          <a:xfrm>
            <a:off x="2562300" y="1361875"/>
            <a:ext cx="4019383" cy="584117"/>
            <a:chOff x="0" y="0"/>
            <a:chExt cx="6112200" cy="1557644"/>
          </a:xfrm>
        </p:grpSpPr>
        <p:sp>
          <p:nvSpPr>
            <p:cNvPr id="83" name="Google Shape;83;p18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Add Text</a:t>
              </a:r>
              <a:endParaRPr sz="700"/>
            </a:p>
          </p:txBody>
        </p:sp>
        <p:sp>
          <p:nvSpPr>
            <p:cNvPr id="84" name="Google Shape;84;p18"/>
            <p:cNvSpPr txBox="1"/>
            <p:nvPr/>
          </p:nvSpPr>
          <p:spPr>
            <a:xfrm>
              <a:off x="0" y="1065044"/>
              <a:ext cx="611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rimo"/>
                  <a:ea typeface="Arimo"/>
                  <a:cs typeface="Arimo"/>
                  <a:sym typeface="Arimo"/>
                </a:rPr>
                <a:t>Add Text</a:t>
              </a:r>
              <a:endParaRPr sz="700"/>
            </a:p>
          </p:txBody>
        </p:sp>
      </p:grpSp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4162" y="2841171"/>
            <a:ext cx="2302323" cy="230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20813" y="-356328"/>
            <a:ext cx="2302324" cy="230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3531561" y="3118487"/>
            <a:ext cx="2080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424"/>
                </a:solidFill>
              </a:rPr>
              <a:t>ADD TEXT</a:t>
            </a:r>
            <a:endParaRPr sz="700"/>
          </a:p>
        </p:txBody>
      </p:sp>
      <p:sp>
        <p:nvSpPr>
          <p:cNvPr id="89" name="Google Shape;89;p19"/>
          <p:cNvSpPr txBox="1"/>
          <p:nvPr/>
        </p:nvSpPr>
        <p:spPr>
          <a:xfrm>
            <a:off x="675600" y="1696825"/>
            <a:ext cx="7792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add title</a:t>
            </a:r>
            <a:endParaRPr sz="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0"/>
          <p:cNvGrpSpPr/>
          <p:nvPr/>
        </p:nvGrpSpPr>
        <p:grpSpPr>
          <a:xfrm>
            <a:off x="1704878" y="1899699"/>
            <a:ext cx="3688988" cy="1392731"/>
            <a:chOff x="0" y="-9525"/>
            <a:chExt cx="9837300" cy="3713950"/>
          </a:xfrm>
        </p:grpSpPr>
        <p:sp>
          <p:nvSpPr>
            <p:cNvPr id="92" name="Google Shape;92;p20"/>
            <p:cNvSpPr txBox="1"/>
            <p:nvPr/>
          </p:nvSpPr>
          <p:spPr>
            <a:xfrm>
              <a:off x="0" y="-9525"/>
              <a:ext cx="9837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Add Title</a:t>
              </a:r>
              <a:endParaRPr sz="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93" name="Google Shape;93;p20"/>
            <p:cNvSpPr txBox="1"/>
            <p:nvPr/>
          </p:nvSpPr>
          <p:spPr>
            <a:xfrm>
              <a:off x="0" y="2193925"/>
              <a:ext cx="70944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>
                  <a:solidFill>
                    <a:schemeClr val="dk1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Elaborate on what you want to discuss. </a:t>
              </a:r>
              <a:endParaRPr sz="7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sp>
        <p:nvSpPr>
          <p:cNvPr id="94" name="Google Shape;94;p20"/>
          <p:cNvSpPr/>
          <p:nvPr/>
        </p:nvSpPr>
        <p:spPr>
          <a:xfrm>
            <a:off x="732845" y="1856613"/>
            <a:ext cx="768876" cy="772323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494F56"/>
          </a:solidFill>
          <a:ln w="19050" cap="flat" cmpd="sng">
            <a:solidFill>
              <a:srgbClr val="494F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XX</a:t>
            </a:r>
            <a:endParaRPr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1389773" y="586875"/>
            <a:ext cx="6364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Add Title</a:t>
            </a:r>
            <a:endParaRPr sz="4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97" name="Google Shape;97;p21"/>
          <p:cNvGrpSpPr/>
          <p:nvPr/>
        </p:nvGrpSpPr>
        <p:grpSpPr>
          <a:xfrm>
            <a:off x="396125" y="1889050"/>
            <a:ext cx="4019383" cy="584117"/>
            <a:chOff x="0" y="0"/>
            <a:chExt cx="6112200" cy="1557644"/>
          </a:xfrm>
        </p:grpSpPr>
        <p:sp>
          <p:nvSpPr>
            <p:cNvPr id="98" name="Google Shape;98;p21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ayfair Display"/>
                  <a:ea typeface="Playfair Display"/>
                  <a:cs typeface="Playfair Display"/>
                  <a:sym typeface="Playfair Display"/>
                </a:rPr>
                <a:t>Add Text</a:t>
              </a:r>
              <a:endParaRPr sz="7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99" name="Google Shape;99;p21"/>
            <p:cNvSpPr txBox="1"/>
            <p:nvPr/>
          </p:nvSpPr>
          <p:spPr>
            <a:xfrm>
              <a:off x="0" y="1065044"/>
              <a:ext cx="611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unito Light"/>
                  <a:ea typeface="Nunito Light"/>
                  <a:cs typeface="Nunito Light"/>
                  <a:sym typeface="Nunito Light"/>
                </a:rPr>
                <a:t>Add Text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grpSp>
        <p:nvGrpSpPr>
          <p:cNvPr id="100" name="Google Shape;100;p21"/>
          <p:cNvGrpSpPr/>
          <p:nvPr/>
        </p:nvGrpSpPr>
        <p:grpSpPr>
          <a:xfrm>
            <a:off x="4728500" y="1889050"/>
            <a:ext cx="4019383" cy="584117"/>
            <a:chOff x="0" y="0"/>
            <a:chExt cx="6112200" cy="1557644"/>
          </a:xfrm>
        </p:grpSpPr>
        <p:sp>
          <p:nvSpPr>
            <p:cNvPr id="101" name="Google Shape;101;p21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ayfair Display"/>
                  <a:ea typeface="Playfair Display"/>
                  <a:cs typeface="Playfair Display"/>
                  <a:sym typeface="Playfair Display"/>
                </a:rPr>
                <a:t>Add Text</a:t>
              </a:r>
              <a:endParaRPr sz="7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02" name="Google Shape;102;p21"/>
            <p:cNvSpPr txBox="1"/>
            <p:nvPr/>
          </p:nvSpPr>
          <p:spPr>
            <a:xfrm>
              <a:off x="0" y="1065044"/>
              <a:ext cx="611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unito Light"/>
                  <a:ea typeface="Nunito Light"/>
                  <a:cs typeface="Nunito Light"/>
                  <a:sym typeface="Nunito Light"/>
                </a:rPr>
                <a:t>Add Text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63962" y="3703121"/>
            <a:ext cx="2302323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54263" y="3462021"/>
            <a:ext cx="2302324" cy="23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1">
  <p:cSld name="PICTURE_WITH_CAPTIO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663" y="3611921"/>
            <a:ext cx="2302323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514350" y="509600"/>
            <a:ext cx="568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Click to add title</a:t>
            </a:r>
            <a:endParaRPr sz="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08" name="Google Shape;108;p22"/>
          <p:cNvGrpSpPr/>
          <p:nvPr/>
        </p:nvGrpSpPr>
        <p:grpSpPr>
          <a:xfrm>
            <a:off x="514350" y="1361875"/>
            <a:ext cx="4019383" cy="584117"/>
            <a:chOff x="0" y="0"/>
            <a:chExt cx="6112200" cy="1557644"/>
          </a:xfrm>
        </p:grpSpPr>
        <p:sp>
          <p:nvSpPr>
            <p:cNvPr id="109" name="Google Shape;109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layfair Display"/>
                  <a:ea typeface="Playfair Display"/>
                  <a:cs typeface="Playfair Display"/>
                  <a:sym typeface="Playfair Display"/>
                </a:rPr>
                <a:t>Add Text</a:t>
              </a:r>
              <a:endParaRPr sz="7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10" name="Google Shape;110;p22"/>
            <p:cNvSpPr txBox="1"/>
            <p:nvPr/>
          </p:nvSpPr>
          <p:spPr>
            <a:xfrm>
              <a:off x="0" y="1065044"/>
              <a:ext cx="611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Nunito Light"/>
                  <a:ea typeface="Nunito Light"/>
                  <a:cs typeface="Nunito Light"/>
                  <a:sym typeface="Nunito Light"/>
                </a:rPr>
                <a:t>Add Text</a:t>
              </a:r>
              <a:endParaRPr sz="700"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</p:grp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5227825" y="0"/>
            <a:ext cx="3916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25887" y="2466446"/>
            <a:ext cx="2302323" cy="230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"/>
              <a:buChar char="•"/>
              <a:defRPr sz="160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–"/>
              <a:defRPr sz="14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•"/>
              <a:defRPr sz="12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–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»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•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•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•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Light"/>
              <a:buChar char="•"/>
              <a:defRPr sz="1000" i="0" u="none" strike="noStrike" cap="none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B6943F6-4E2C-4619-A066-B7A8E81DA996}" type="datetime1">
              <a:rPr lang="en-US" smtClean="0"/>
              <a:t>8/7/2024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1290695" y="1783422"/>
            <a:ext cx="2962150" cy="1542861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0" i="0" u="none" strike="noStrike" cap="none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Chinook Sales Analysis</a:t>
              </a:r>
              <a:endParaRPr sz="700" dirty="0"/>
            </a:p>
          </p:txBody>
        </p:sp>
      </p:grpSp>
      <p:sp>
        <p:nvSpPr>
          <p:cNvPr id="370" name="Google Shape;370;p38"/>
          <p:cNvSpPr txBox="1"/>
          <p:nvPr/>
        </p:nvSpPr>
        <p:spPr>
          <a:xfrm>
            <a:off x="1290688" y="3070549"/>
            <a:ext cx="29621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Farhaneh Nazemi</a:t>
            </a:r>
            <a:endParaRPr sz="700" dirty="0"/>
          </a:p>
        </p:txBody>
      </p:sp>
      <p:grpSp>
        <p:nvGrpSpPr>
          <p:cNvPr id="371" name="Google Shape;371;p38"/>
          <p:cNvGrpSpPr/>
          <p:nvPr/>
        </p:nvGrpSpPr>
        <p:grpSpPr>
          <a:xfrm>
            <a:off x="0" y="4023420"/>
            <a:ext cx="554355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554355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7" name="Google Shape;377;p38"/>
          <p:cNvPicPr preferRelativeResize="0"/>
          <p:nvPr/>
        </p:nvPicPr>
        <p:blipFill rotWithShape="1">
          <a:blip r:embed="rId3">
            <a:alphaModFix/>
          </a:blip>
          <a:srcRect t="5583" b="5582"/>
          <a:stretch/>
        </p:blipFill>
        <p:spPr>
          <a:xfrm>
            <a:off x="5543550" y="514350"/>
            <a:ext cx="30861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5116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7357349" y="4619164"/>
            <a:ext cx="1269915" cy="1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 dirty="0">
                <a:solidFill>
                  <a:srgbClr val="171616"/>
                </a:solidFill>
                <a:latin typeface="Nunito"/>
                <a:ea typeface="Nunito"/>
                <a:cs typeface="Nunito"/>
                <a:sym typeface="Nunito"/>
              </a:rPr>
              <a:t>Augest 2024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Revenue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8162A-82BB-3D85-EBE0-806D154C09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1120080"/>
            <a:ext cx="618517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Revenue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DB3EF-4DB6-CEEF-6A5E-9F335FE636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4990" y="1120081"/>
            <a:ext cx="5394020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Artist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E47F5-092B-130A-B628-C26549ED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122" y="1120080"/>
            <a:ext cx="719375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Artist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440B1-191B-067F-3774-5DBC698928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8350" y="1120080"/>
            <a:ext cx="6127301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Customer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2E6D3-D83D-86BB-D289-DBA2D019A5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7666" y="1120080"/>
            <a:ext cx="4748669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Plots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0ACC0-E415-7464-ABA5-D64A8F4D85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407" y="1120081"/>
            <a:ext cx="721518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Plots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F2ABF-73DB-719A-7468-17573F07AE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692" y="1120080"/>
            <a:ext cx="721461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7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Plots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F503-5129-74A2-0F7E-B977AC29C9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692" y="1120080"/>
            <a:ext cx="721461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Plots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83083-C208-A80C-1898-21203FEDB0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692" y="1120080"/>
            <a:ext cx="721461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Plots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F13F9-D7FF-A9E2-8F4E-3926C337CD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692" y="1120080"/>
            <a:ext cx="7214616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5"/>
          <p:cNvGrpSpPr/>
          <p:nvPr/>
        </p:nvGrpSpPr>
        <p:grpSpPr>
          <a:xfrm>
            <a:off x="1881188" y="1213545"/>
            <a:ext cx="5381625" cy="1615380"/>
            <a:chOff x="0" y="-38100"/>
            <a:chExt cx="2834765" cy="850900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2834765" cy="406400"/>
            </a:xfrm>
            <a:custGeom>
              <a:avLst/>
              <a:gdLst/>
              <a:ahLst/>
              <a:cxnLst/>
              <a:rect l="l" t="t" r="r" b="b"/>
              <a:pathLst>
                <a:path w="2834765" h="406400" extrusionOk="0">
                  <a:moveTo>
                    <a:pt x="0" y="0"/>
                  </a:moveTo>
                  <a:lnTo>
                    <a:pt x="2834765" y="0"/>
                  </a:lnTo>
                  <a:lnTo>
                    <a:pt x="2834765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166" name="Google Shape;166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1881188" y="2389882"/>
            <a:ext cx="5381625" cy="1615380"/>
            <a:chOff x="0" y="-38100"/>
            <a:chExt cx="2834765" cy="850900"/>
          </a:xfrm>
        </p:grpSpPr>
        <p:sp>
          <p:nvSpPr>
            <p:cNvPr id="168" name="Google Shape;168;p25"/>
            <p:cNvSpPr/>
            <p:nvPr/>
          </p:nvSpPr>
          <p:spPr>
            <a:xfrm>
              <a:off x="0" y="0"/>
              <a:ext cx="2834765" cy="406400"/>
            </a:xfrm>
            <a:custGeom>
              <a:avLst/>
              <a:gdLst/>
              <a:ahLst/>
              <a:cxnLst/>
              <a:rect l="l" t="t" r="r" b="b"/>
              <a:pathLst>
                <a:path w="2834765" h="406400" extrusionOk="0">
                  <a:moveTo>
                    <a:pt x="0" y="0"/>
                  </a:moveTo>
                  <a:lnTo>
                    <a:pt x="2834765" y="0"/>
                  </a:lnTo>
                  <a:lnTo>
                    <a:pt x="2834765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169" name="Google Shape;169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5"/>
          <p:cNvGrpSpPr/>
          <p:nvPr/>
        </p:nvGrpSpPr>
        <p:grpSpPr>
          <a:xfrm>
            <a:off x="1881188" y="3566220"/>
            <a:ext cx="5381625" cy="1615380"/>
            <a:chOff x="0" y="-38100"/>
            <a:chExt cx="2834765" cy="850900"/>
          </a:xfrm>
        </p:grpSpPr>
        <p:sp>
          <p:nvSpPr>
            <p:cNvPr id="171" name="Google Shape;171;p25"/>
            <p:cNvSpPr/>
            <p:nvPr/>
          </p:nvSpPr>
          <p:spPr>
            <a:xfrm>
              <a:off x="0" y="0"/>
              <a:ext cx="2834765" cy="406400"/>
            </a:xfrm>
            <a:custGeom>
              <a:avLst/>
              <a:gdLst/>
              <a:ahLst/>
              <a:cxnLst/>
              <a:rect l="l" t="t" r="r" b="b"/>
              <a:pathLst>
                <a:path w="2834765" h="406400" extrusionOk="0">
                  <a:moveTo>
                    <a:pt x="0" y="0"/>
                  </a:moveTo>
                  <a:lnTo>
                    <a:pt x="2834765" y="0"/>
                  </a:lnTo>
                  <a:lnTo>
                    <a:pt x="2834765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172" name="Google Shape;17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5"/>
          <p:cNvGrpSpPr/>
          <p:nvPr/>
        </p:nvGrpSpPr>
        <p:grpSpPr>
          <a:xfrm>
            <a:off x="3546945" y="858766"/>
            <a:ext cx="2057683" cy="1615159"/>
            <a:chOff x="0" y="-38095"/>
            <a:chExt cx="1083904" cy="850800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0"/>
              <a:ext cx="1079893" cy="195093"/>
            </a:xfrm>
            <a:custGeom>
              <a:avLst/>
              <a:gdLst/>
              <a:ahLst/>
              <a:cxnLst/>
              <a:rect l="l" t="t" r="r" b="b"/>
              <a:pathLst>
                <a:path w="1079893" h="195093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95093"/>
                  </a:lnTo>
                  <a:lnTo>
                    <a:pt x="0" y="19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5" name="Google Shape;175;p25"/>
            <p:cNvSpPr txBox="1"/>
            <p:nvPr/>
          </p:nvSpPr>
          <p:spPr>
            <a:xfrm>
              <a:off x="4" y="-38095"/>
              <a:ext cx="10839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Objective</a:t>
              </a:r>
              <a:endParaRPr sz="1200" dirty="0"/>
            </a:p>
          </p:txBody>
        </p:sp>
      </p:grpSp>
      <p:grpSp>
        <p:nvGrpSpPr>
          <p:cNvPr id="176" name="Google Shape;176;p25"/>
          <p:cNvGrpSpPr/>
          <p:nvPr/>
        </p:nvGrpSpPr>
        <p:grpSpPr>
          <a:xfrm>
            <a:off x="3546945" y="2031491"/>
            <a:ext cx="2050279" cy="1615159"/>
            <a:chOff x="0" y="-38105"/>
            <a:chExt cx="1080003" cy="850800"/>
          </a:xfrm>
        </p:grpSpPr>
        <p:sp>
          <p:nvSpPr>
            <p:cNvPr id="177" name="Google Shape;177;p25"/>
            <p:cNvSpPr/>
            <p:nvPr/>
          </p:nvSpPr>
          <p:spPr>
            <a:xfrm>
              <a:off x="0" y="0"/>
              <a:ext cx="1079893" cy="195093"/>
            </a:xfrm>
            <a:custGeom>
              <a:avLst/>
              <a:gdLst/>
              <a:ahLst/>
              <a:cxnLst/>
              <a:rect l="l" t="t" r="r" b="b"/>
              <a:pathLst>
                <a:path w="1079893" h="195093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95093"/>
                  </a:lnTo>
                  <a:lnTo>
                    <a:pt x="0" y="19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8" name="Google Shape;178;p25"/>
            <p:cNvSpPr txBox="1"/>
            <p:nvPr/>
          </p:nvSpPr>
          <p:spPr>
            <a:xfrm>
              <a:off x="3" y="-38105"/>
              <a:ext cx="10800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Analysis Result</a:t>
              </a:r>
              <a:endParaRPr sz="1200" dirty="0"/>
            </a:p>
          </p:txBody>
        </p:sp>
      </p:grpSp>
      <p:grpSp>
        <p:nvGrpSpPr>
          <p:cNvPr id="179" name="Google Shape;179;p25"/>
          <p:cNvGrpSpPr/>
          <p:nvPr/>
        </p:nvGrpSpPr>
        <p:grpSpPr>
          <a:xfrm>
            <a:off x="3546945" y="3207841"/>
            <a:ext cx="2050278" cy="1615159"/>
            <a:chOff x="0" y="-38099"/>
            <a:chExt cx="1080003" cy="850800"/>
          </a:xfrm>
        </p:grpSpPr>
        <p:sp>
          <p:nvSpPr>
            <p:cNvPr id="180" name="Google Shape;180;p25"/>
            <p:cNvSpPr/>
            <p:nvPr/>
          </p:nvSpPr>
          <p:spPr>
            <a:xfrm>
              <a:off x="0" y="0"/>
              <a:ext cx="1079893" cy="195093"/>
            </a:xfrm>
            <a:custGeom>
              <a:avLst/>
              <a:gdLst/>
              <a:ahLst/>
              <a:cxnLst/>
              <a:rect l="l" t="t" r="r" b="b"/>
              <a:pathLst>
                <a:path w="1079893" h="195093" extrusionOk="0">
                  <a:moveTo>
                    <a:pt x="0" y="0"/>
                  </a:moveTo>
                  <a:lnTo>
                    <a:pt x="1079893" y="0"/>
                  </a:lnTo>
                  <a:lnTo>
                    <a:pt x="1079893" y="195093"/>
                  </a:lnTo>
                  <a:lnTo>
                    <a:pt x="0" y="19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1" name="Google Shape;181;p25"/>
            <p:cNvSpPr txBox="1"/>
            <p:nvPr/>
          </p:nvSpPr>
          <p:spPr>
            <a:xfrm>
              <a:off x="3" y="-38099"/>
              <a:ext cx="10800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Dashboard</a:t>
              </a:r>
              <a:endParaRPr sz="1200" dirty="0"/>
            </a:p>
          </p:txBody>
        </p:sp>
      </p:grp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l="6695"/>
          <a:stretch/>
        </p:blipFill>
        <p:spPr>
          <a:xfrm>
            <a:off x="6402514" y="0"/>
            <a:ext cx="2741486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4">
            <a:alphaModFix/>
          </a:blip>
          <a:srcRect l="27805" r="27805"/>
          <a:stretch/>
        </p:blipFill>
        <p:spPr>
          <a:xfrm>
            <a:off x="0" y="1028700"/>
            <a:ext cx="274148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86845" y="514350"/>
            <a:ext cx="237031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Playfair Display" panose="00000500000000000000" pitchFamily="2" charset="0"/>
              </a:rPr>
              <a:t>Introduction</a:t>
            </a:r>
            <a:endParaRPr sz="2400" dirty="0">
              <a:latin typeface="Playfair Display" panose="00000500000000000000" pitchFamily="2" charset="0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81075" y="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5300" y="0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285750" marR="0" lvl="0" indent="-28575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Playfair Display" panose="00000500000000000000" pitchFamily="2" charset="0"/>
                </a:rPr>
                <a:t>Shapiro-Wilk Test</a:t>
              </a:r>
            </a:p>
            <a:p>
              <a:pPr marL="285750" marR="0" lvl="0" indent="-28575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Playfair Display" panose="00000500000000000000" pitchFamily="2" charset="0"/>
                </a:rPr>
                <a:t>Kolmogorov-Smirnov Test</a:t>
              </a:r>
            </a:p>
            <a:p>
              <a:pPr marL="285750" marR="0" lvl="0" indent="-28575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Playfair Display" panose="00000500000000000000" pitchFamily="2" charset="0"/>
                </a:rPr>
                <a:t>D'Agostino's K^2 Test</a:t>
              </a:r>
            </a:p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latin typeface="Playfair Display" panose="00000500000000000000" pitchFamily="2" charset="0"/>
                </a:rPr>
                <a:t>Reject the null hypothesis: The data does not appear to be normally distributed.</a:t>
              </a: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Q5. </a:t>
            </a:r>
            <a:r>
              <a:rPr lang="en-US" sz="1800" b="1" dirty="0">
                <a:latin typeface="Playfair Display" panose="00000500000000000000" pitchFamily="2" charset="0"/>
              </a:rPr>
              <a:t>Check Normality of Data Using Statistical Tests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9254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66238" y="1160681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Q6. </a:t>
            </a:r>
            <a:r>
              <a:rPr lang="en-US" sz="1800" b="1" dirty="0">
                <a:latin typeface="Playfair Display" panose="00000500000000000000" pitchFamily="2" charset="0"/>
              </a:rPr>
              <a:t>Cleaning Outlier Data</a:t>
            </a:r>
            <a:endParaRPr lang="en-US" sz="1800" b="1" dirty="0"/>
          </a:p>
          <a:p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BCC7-793C-FE53-AD3D-B56079851F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3210" y="1120079"/>
            <a:ext cx="5997580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98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66238" y="1160681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Q6. </a:t>
            </a:r>
            <a:r>
              <a:rPr lang="en-US" sz="1800" b="1" dirty="0">
                <a:latin typeface="Playfair Display" panose="00000500000000000000" pitchFamily="2" charset="0"/>
              </a:rPr>
              <a:t>Cleaning Outlier Data</a:t>
            </a:r>
            <a:endParaRPr lang="en-US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F4EA3-FE59-FA61-85E3-51A6B11578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4481" y="1120080"/>
            <a:ext cx="6015039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66238" y="1160681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Q6. </a:t>
            </a:r>
            <a:r>
              <a:rPr lang="en-US" sz="1800" b="1" dirty="0">
                <a:latin typeface="Playfair Display" panose="00000500000000000000" pitchFamily="2" charset="0"/>
              </a:rPr>
              <a:t>Cleaning Outlier Data</a:t>
            </a:r>
            <a:endParaRPr lang="en-US" sz="1800" b="1" dirty="0"/>
          </a:p>
          <a:p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3FCDB-1B85-0F27-AC0B-E67EB94F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0909" y="1120080"/>
            <a:ext cx="6022183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5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66238" y="1160681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Q6. </a:t>
            </a:r>
            <a:r>
              <a:rPr lang="en-US" sz="1800" b="1" dirty="0">
                <a:latin typeface="Playfair Display" panose="00000500000000000000" pitchFamily="2" charset="0"/>
              </a:rPr>
              <a:t>Cleaning Outlier Data</a:t>
            </a:r>
            <a:endParaRPr lang="en-US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8E5E2-EAFB-747F-7801-AEA29F5EED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5912" y="1120079"/>
            <a:ext cx="5972177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6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66238" y="1160681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Q6. </a:t>
            </a:r>
            <a:r>
              <a:rPr lang="en-US" sz="1800" b="1" dirty="0">
                <a:latin typeface="Playfair Display" panose="00000500000000000000" pitchFamily="2" charset="0"/>
              </a:rPr>
              <a:t>Cleaning Outlier Data</a:t>
            </a:r>
            <a:endParaRPr lang="en-US" sz="1800" b="1" dirty="0"/>
          </a:p>
          <a:p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EC20-2B52-47F3-64C1-7156957D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137" y="1120079"/>
            <a:ext cx="5949726" cy="35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71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785394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 Between Mean Unit Price among the top Genres</a:t>
            </a:r>
            <a:endParaRPr lang="en-US" sz="18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62A1C-A7D1-F5C1-B04F-1418CFBC9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03013"/>
              </p:ext>
            </p:extLst>
          </p:nvPr>
        </p:nvGraphicFramePr>
        <p:xfrm>
          <a:off x="2514600" y="1685817"/>
          <a:ext cx="4114800" cy="9687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2415">
                  <a:extLst>
                    <a:ext uri="{9D8B030D-6E8A-4147-A177-3AD203B41FA5}">
                      <a16:colId xmlns:a16="http://schemas.microsoft.com/office/drawing/2014/main" val="4100258111"/>
                    </a:ext>
                  </a:extLst>
                </a:gridCol>
                <a:gridCol w="2298458">
                  <a:extLst>
                    <a:ext uri="{9D8B030D-6E8A-4147-A177-3AD203B41FA5}">
                      <a16:colId xmlns:a16="http://schemas.microsoft.com/office/drawing/2014/main" val="2325261467"/>
                    </a:ext>
                  </a:extLst>
                </a:gridCol>
                <a:gridCol w="1053927">
                  <a:extLst>
                    <a:ext uri="{9D8B030D-6E8A-4147-A177-3AD203B41FA5}">
                      <a16:colId xmlns:a16="http://schemas.microsoft.com/office/drawing/2014/main" val="2943173984"/>
                    </a:ext>
                  </a:extLst>
                </a:gridCol>
              </a:tblGrid>
              <a:tr h="242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Playfair Display" panose="00000500000000000000" pitchFamily="2" charset="0"/>
                        </a:rPr>
                        <a:t>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Playfair Display" panose="00000500000000000000" pitchFamily="2" charset="0"/>
                        </a:rPr>
                        <a:t>Total Revenue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Playfair Display" panose="00000500000000000000" pitchFamily="2" charset="0"/>
                        </a:rPr>
                        <a:t>Unit Price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extLst>
                  <a:ext uri="{0D108BD9-81ED-4DB2-BD59-A6C34878D82A}">
                    <a16:rowId xmlns:a16="http://schemas.microsoft.com/office/drawing/2014/main" val="2900859928"/>
                  </a:ext>
                </a:extLst>
              </a:tr>
              <a:tr h="242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Rock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826.65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0.99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extLst>
                  <a:ext uri="{0D108BD9-81ED-4DB2-BD59-A6C34878D82A}">
                    <a16:rowId xmlns:a16="http://schemas.microsoft.com/office/drawing/2014/main" val="1042016716"/>
                  </a:ext>
                </a:extLst>
              </a:tr>
              <a:tr h="242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Playfair Display" panose="00000500000000000000" pitchFamily="2" charset="0"/>
                        </a:rPr>
                        <a:t>Latin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Playfair Display" panose="00000500000000000000" pitchFamily="2" charset="0"/>
                        </a:rPr>
                        <a:t>382.14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Playfair Display" panose="00000500000000000000" pitchFamily="2" charset="0"/>
                        </a:rPr>
                        <a:t>0.99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extLst>
                  <a:ext uri="{0D108BD9-81ED-4DB2-BD59-A6C34878D82A}">
                    <a16:rowId xmlns:a16="http://schemas.microsoft.com/office/drawing/2014/main" val="2192368706"/>
                  </a:ext>
                </a:extLst>
              </a:tr>
              <a:tr h="242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Metal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261.36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26909" marB="2690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highlight>
                            <a:srgbClr val="EDEDED"/>
                          </a:highlight>
                          <a:latin typeface="Playfair Display" panose="00000500000000000000" pitchFamily="2" charset="0"/>
                        </a:rPr>
                        <a:t>0.99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DEDED"/>
                        </a:highlight>
                        <a:latin typeface="Playfair Display" panose="00000500000000000000" pitchFamily="2" charset="0"/>
                      </a:endParaRPr>
                    </a:p>
                  </a:txBody>
                  <a:tcPr marL="6727" marR="6727" marT="6727" marB="0" anchor="ctr"/>
                </a:tc>
                <a:extLst>
                  <a:ext uri="{0D108BD9-81ED-4DB2-BD59-A6C34878D82A}">
                    <a16:rowId xmlns:a16="http://schemas.microsoft.com/office/drawing/2014/main" val="23931703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239301-4F7D-FE75-66C4-E2A78885E1EF}"/>
              </a:ext>
            </a:extLst>
          </p:cNvPr>
          <p:cNvSpPr txBox="1"/>
          <p:nvPr/>
        </p:nvSpPr>
        <p:spPr>
          <a:xfrm>
            <a:off x="1227446" y="2932961"/>
            <a:ext cx="6689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It means that there's no variability in the prices, and hence, statistical tests like ANOVA or Kruskal-Wallis won't be useful since they require variability to compare means.</a:t>
            </a:r>
          </a:p>
        </p:txBody>
      </p:sp>
    </p:spTree>
    <p:extLst>
      <p:ext uri="{BB962C8B-B14F-4D97-AF65-F5344CB8AC3E}">
        <p14:creationId xmlns:p14="http://schemas.microsoft.com/office/powerpoint/2010/main" val="358870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785394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>
                  <a:latin typeface="Playfair Display" panose="00000500000000000000" pitchFamily="2" charset="0"/>
                </a:rPr>
                <a:t>Pearson</a:t>
              </a:r>
              <a:br>
                <a:rPr lang="en-US" sz="1800" dirty="0">
                  <a:latin typeface="Playfair Display" panose="00000500000000000000" pitchFamily="2" charset="0"/>
                </a:rPr>
              </a:br>
              <a:r>
                <a:rPr lang="en-US" dirty="0">
                  <a:latin typeface="Playfair Display" panose="00000500000000000000" pitchFamily="2" charset="0"/>
                </a:rPr>
                <a:t>Reject the null hypothesis: There is a significant correlation between track length and unit price.</a:t>
              </a: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 Between Track Length and Unit Price</a:t>
            </a:r>
            <a:endParaRPr lang="en-US"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EDC34-25F9-5890-8D34-20C645CE4F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9621" y="1813736"/>
            <a:ext cx="3764757" cy="28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3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53340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latin typeface="Playfair Display" panose="00000500000000000000" pitchFamily="2" charset="0"/>
                </a:rPr>
                <a:t>Chi2</a:t>
              </a:r>
            </a:p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Playfair Display" panose="00000500000000000000" pitchFamily="2" charset="0"/>
                </a:rPr>
                <a:t>Reject the null hypothesis: There is a significant association between genre and media type.</a:t>
              </a: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Association Between Genre and Media Type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C822A-9787-0F59-7756-D9F8F28A5A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8719" y="1725810"/>
            <a:ext cx="6786562" cy="29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0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9"/>
          <p:cNvGrpSpPr/>
          <p:nvPr/>
        </p:nvGrpSpPr>
        <p:grpSpPr>
          <a:xfrm>
            <a:off x="-681033" y="1529277"/>
            <a:ext cx="4867275" cy="554870"/>
            <a:chOff x="0" y="-38100"/>
            <a:chExt cx="2563832" cy="850900"/>
          </a:xfrm>
        </p:grpSpPr>
        <p:sp>
          <p:nvSpPr>
            <p:cNvPr id="385" name="Google Shape;385;p39"/>
            <p:cNvSpPr/>
            <p:nvPr/>
          </p:nvSpPr>
          <p:spPr>
            <a:xfrm>
              <a:off x="0" y="0"/>
              <a:ext cx="2563832" cy="528492"/>
            </a:xfrm>
            <a:custGeom>
              <a:avLst/>
              <a:gdLst/>
              <a:ahLst/>
              <a:cxnLst/>
              <a:rect l="l" t="t" r="r" b="b"/>
              <a:pathLst>
                <a:path w="2563832" h="528492" extrusionOk="0">
                  <a:moveTo>
                    <a:pt x="0" y="0"/>
                  </a:moveTo>
                  <a:lnTo>
                    <a:pt x="2563832" y="0"/>
                  </a:lnTo>
                  <a:lnTo>
                    <a:pt x="2563832" y="528492"/>
                  </a:lnTo>
                  <a:lnTo>
                    <a:pt x="0" y="528492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86" name="Google Shape;386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39"/>
          <p:cNvGrpSpPr/>
          <p:nvPr/>
        </p:nvGrpSpPr>
        <p:grpSpPr>
          <a:xfrm>
            <a:off x="-681037" y="3031639"/>
            <a:ext cx="4867275" cy="618943"/>
            <a:chOff x="0" y="-38100"/>
            <a:chExt cx="2563832" cy="850900"/>
          </a:xfrm>
        </p:grpSpPr>
        <p:sp>
          <p:nvSpPr>
            <p:cNvPr id="388" name="Google Shape;388;p39"/>
            <p:cNvSpPr/>
            <p:nvPr/>
          </p:nvSpPr>
          <p:spPr>
            <a:xfrm>
              <a:off x="0" y="0"/>
              <a:ext cx="2563832" cy="528492"/>
            </a:xfrm>
            <a:custGeom>
              <a:avLst/>
              <a:gdLst/>
              <a:ahLst/>
              <a:cxnLst/>
              <a:rect l="l" t="t" r="r" b="b"/>
              <a:pathLst>
                <a:path w="2563832" h="528492" extrusionOk="0">
                  <a:moveTo>
                    <a:pt x="0" y="0"/>
                  </a:moveTo>
                  <a:lnTo>
                    <a:pt x="2563832" y="0"/>
                  </a:lnTo>
                  <a:lnTo>
                    <a:pt x="2563832" y="528492"/>
                  </a:lnTo>
                  <a:lnTo>
                    <a:pt x="0" y="528492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89" name="Google Shape;389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39"/>
          <p:cNvGrpSpPr/>
          <p:nvPr/>
        </p:nvGrpSpPr>
        <p:grpSpPr>
          <a:xfrm>
            <a:off x="-681037" y="4419989"/>
            <a:ext cx="4867275" cy="613174"/>
            <a:chOff x="0" y="-38100"/>
            <a:chExt cx="2563832" cy="850900"/>
          </a:xfrm>
        </p:grpSpPr>
        <p:sp>
          <p:nvSpPr>
            <p:cNvPr id="391" name="Google Shape;391;p39"/>
            <p:cNvSpPr/>
            <p:nvPr/>
          </p:nvSpPr>
          <p:spPr>
            <a:xfrm>
              <a:off x="0" y="0"/>
              <a:ext cx="2563832" cy="528492"/>
            </a:xfrm>
            <a:custGeom>
              <a:avLst/>
              <a:gdLst/>
              <a:ahLst/>
              <a:cxnLst/>
              <a:rect l="l" t="t" r="r" b="b"/>
              <a:pathLst>
                <a:path w="2563832" h="528492" extrusionOk="0">
                  <a:moveTo>
                    <a:pt x="0" y="0"/>
                  </a:moveTo>
                  <a:lnTo>
                    <a:pt x="2563832" y="0"/>
                  </a:lnTo>
                  <a:lnTo>
                    <a:pt x="2563832" y="528492"/>
                  </a:lnTo>
                  <a:lnTo>
                    <a:pt x="0" y="528492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92" name="Google Shape;392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50010" y="835066"/>
            <a:ext cx="3311347" cy="1741448"/>
            <a:chOff x="-107188" y="0"/>
            <a:chExt cx="1744283" cy="2181081"/>
          </a:xfrm>
        </p:grpSpPr>
        <p:sp>
          <p:nvSpPr>
            <p:cNvPr id="397" name="Google Shape;397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98" name="Google Shape;398;p39"/>
            <p:cNvSpPr txBox="1"/>
            <p:nvPr/>
          </p:nvSpPr>
          <p:spPr>
            <a:xfrm>
              <a:off x="-107188" y="0"/>
              <a:ext cx="1744283" cy="2181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1. Relationship between Track Count and Genre</a:t>
              </a:r>
              <a:endParaRPr lang="en-US" sz="1050" b="1" dirty="0"/>
            </a:p>
          </p:txBody>
        </p:sp>
      </p:grpSp>
      <p:grpSp>
        <p:nvGrpSpPr>
          <p:cNvPr id="399" name="Google Shape;399;p39"/>
          <p:cNvGrpSpPr/>
          <p:nvPr/>
        </p:nvGrpSpPr>
        <p:grpSpPr>
          <a:xfrm>
            <a:off x="-7139" y="2410654"/>
            <a:ext cx="3943344" cy="1600176"/>
            <a:chOff x="-340495" y="0"/>
            <a:chExt cx="2077194" cy="1305325"/>
          </a:xfrm>
        </p:grpSpPr>
        <p:sp>
          <p:nvSpPr>
            <p:cNvPr id="400" name="Google Shape;400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1" name="Google Shape;401;p39"/>
            <p:cNvSpPr txBox="1"/>
            <p:nvPr/>
          </p:nvSpPr>
          <p:spPr>
            <a:xfrm>
              <a:off x="-340495" y="29135"/>
              <a:ext cx="2077194" cy="1276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2. Correlation Between Track Count and Revenue of album </a:t>
              </a:r>
              <a:endParaRPr lang="en-US" sz="1050" dirty="0"/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7138" y="3792078"/>
            <a:ext cx="4329113" cy="1674577"/>
            <a:chOff x="-46744" y="-11276"/>
            <a:chExt cx="1744282" cy="528502"/>
          </a:xfrm>
        </p:grpSpPr>
        <p:sp>
          <p:nvSpPr>
            <p:cNvPr id="403" name="Google Shape;403;p39"/>
            <p:cNvSpPr/>
            <p:nvPr/>
          </p:nvSpPr>
          <p:spPr>
            <a:xfrm>
              <a:off x="0" y="0"/>
              <a:ext cx="1636955" cy="489671"/>
            </a:xfrm>
            <a:custGeom>
              <a:avLst/>
              <a:gdLst/>
              <a:ahLst/>
              <a:cxnLst/>
              <a:rect l="l" t="t" r="r" b="b"/>
              <a:pathLst>
                <a:path w="1636955" h="489671" extrusionOk="0">
                  <a:moveTo>
                    <a:pt x="0" y="0"/>
                  </a:moveTo>
                  <a:lnTo>
                    <a:pt x="1636955" y="0"/>
                  </a:lnTo>
                  <a:lnTo>
                    <a:pt x="1636955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4" name="Google Shape;404;p39"/>
            <p:cNvSpPr txBox="1"/>
            <p:nvPr/>
          </p:nvSpPr>
          <p:spPr>
            <a:xfrm>
              <a:off x="-46744" y="-11276"/>
              <a:ext cx="1744282" cy="528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l" rtl="0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 dirty="0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3. Correlation between Track Duration and Revenue of top tracks</a:t>
              </a:r>
              <a:endParaRPr lang="en-US" sz="1050" dirty="0"/>
            </a:p>
          </p:txBody>
        </p:sp>
      </p:grpSp>
      <p:pic>
        <p:nvPicPr>
          <p:cNvPr id="405" name="Google Shape;405;p39"/>
          <p:cNvPicPr preferRelativeResize="0"/>
          <p:nvPr/>
        </p:nvPicPr>
        <p:blipFill rotWithShape="1">
          <a:blip r:embed="rId3">
            <a:alphaModFix/>
          </a:blip>
          <a:srcRect l="16177" r="3547" b="4656"/>
          <a:stretch/>
        </p:blipFill>
        <p:spPr>
          <a:xfrm>
            <a:off x="4186238" y="1215373"/>
            <a:ext cx="4957763" cy="392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151162" y="-1151162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2838" y="3992338"/>
            <a:ext cx="2302324" cy="230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4;p38">
            <a:extLst>
              <a:ext uri="{FF2B5EF4-FFF2-40B4-BE49-F238E27FC236}">
                <a16:creationId xmlns:a16="http://schemas.microsoft.com/office/drawing/2014/main" id="{CB5DB2EF-BAFD-C9DF-15F1-53ACBA87071A}"/>
              </a:ext>
            </a:extLst>
          </p:cNvPr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4" name="Google Shape;375;p38">
              <a:extLst>
                <a:ext uri="{FF2B5EF4-FFF2-40B4-BE49-F238E27FC236}">
                  <a16:creationId xmlns:a16="http://schemas.microsoft.com/office/drawing/2014/main" id="{120CD218-CA00-463F-6466-0DE3E55C10BC}"/>
                </a:ext>
              </a:extLst>
            </p:cNvPr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5" name="Google Shape;376;p38">
              <a:extLst>
                <a:ext uri="{FF2B5EF4-FFF2-40B4-BE49-F238E27FC236}">
                  <a16:creationId xmlns:a16="http://schemas.microsoft.com/office/drawing/2014/main" id="{F21AA553-1862-DCC1-E7EF-3E6AEFB82FE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302AAE-D128-2822-8805-6300034D03A3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Additional Findings</a:t>
            </a:r>
            <a:endParaRPr lang="en-US"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3417696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latin typeface="Playfair Display" panose="00000500000000000000" pitchFamily="2" charset="0"/>
                </a:rPr>
                <a:t>The objective of this project is to analyze the Chinook Database to gain insights into the digital media store's operations. We will:</a:t>
              </a:r>
            </a:p>
            <a:p>
              <a:pPr>
                <a:lnSpc>
                  <a:spcPct val="150000"/>
                </a:lnSpc>
              </a:pPr>
              <a:endParaRPr lang="en-US" dirty="0">
                <a:latin typeface="Playfair Display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b="1" dirty="0">
                  <a:latin typeface="Playfair Display" panose="00000500000000000000" pitchFamily="2" charset="0"/>
                </a:rPr>
                <a:t>Understand Data Structure</a:t>
              </a:r>
              <a:r>
                <a:rPr lang="en-US" dirty="0">
                  <a:latin typeface="Playfair Display" panose="00000500000000000000" pitchFamily="2" charset="0"/>
                </a:rPr>
                <a:t> : Explore tables and relationships.</a:t>
              </a:r>
            </a:p>
            <a:p>
              <a:pPr>
                <a:lnSpc>
                  <a:spcPct val="150000"/>
                </a:lnSpc>
              </a:pPr>
              <a:r>
                <a:rPr lang="en-US" b="1" dirty="0">
                  <a:latin typeface="Playfair Display" panose="00000500000000000000" pitchFamily="2" charset="0"/>
                </a:rPr>
                <a:t>Perform SQL Queries</a:t>
              </a:r>
              <a:r>
                <a:rPr lang="en-US" dirty="0">
                  <a:latin typeface="Playfair Display" panose="00000500000000000000" pitchFamily="2" charset="0"/>
                </a:rPr>
                <a:t> : Extract meaningful information.</a:t>
              </a:r>
            </a:p>
            <a:p>
              <a:pPr>
                <a:lnSpc>
                  <a:spcPct val="150000"/>
                </a:lnSpc>
              </a:pPr>
              <a:r>
                <a:rPr lang="en-US" b="1" dirty="0">
                  <a:latin typeface="Playfair Display" panose="00000500000000000000" pitchFamily="2" charset="0"/>
                </a:rPr>
                <a:t>Generate Insights</a:t>
              </a:r>
              <a:r>
                <a:rPr lang="en-US" dirty="0">
                  <a:latin typeface="Playfair Display" panose="00000500000000000000" pitchFamily="2" charset="0"/>
                </a:rPr>
                <a:t> : Analyze customer behavior and sales trends.</a:t>
              </a:r>
            </a:p>
            <a:p>
              <a:pPr>
                <a:lnSpc>
                  <a:spcPct val="150000"/>
                </a:lnSpc>
              </a:pPr>
              <a:r>
                <a:rPr lang="en-US" b="1" dirty="0">
                  <a:latin typeface="Playfair Display" panose="00000500000000000000" pitchFamily="2" charset="0"/>
                </a:rPr>
                <a:t>Visualize Data </a:t>
              </a:r>
              <a:r>
                <a:rPr lang="en-US" dirty="0">
                  <a:latin typeface="Playfair Display" panose="00000500000000000000" pitchFamily="2" charset="0"/>
                </a:rPr>
                <a:t>: Create visual representations to support data-driven decisions.</a:t>
              </a:r>
            </a:p>
            <a:p>
              <a:pPr>
                <a:lnSpc>
                  <a:spcPct val="150000"/>
                </a:lnSpc>
              </a:pPr>
              <a:endParaRPr lang="en-US" dirty="0">
                <a:latin typeface="Playfair Display" panose="000005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latin typeface="Playfair Display" panose="00000500000000000000" pitchFamily="2" charset="0"/>
                </a:rPr>
                <a:t>This analysis will help in making informed business decisions and strategies.</a:t>
              </a: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3777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Playfair Display" panose="000005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4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26066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There is a significant relationship between Track Count and Genre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.</a:t>
            </a:r>
            <a:r>
              <a:rPr lang="fa-IR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(</a:t>
            </a:r>
            <a:r>
              <a:rPr lang="en-US" sz="1800" b="1" dirty="0">
                <a:solidFill>
                  <a:srgbClr val="171616"/>
                </a:solidFill>
                <a:latin typeface="Playfair Display"/>
              </a:rPr>
              <a:t>Chi-Square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)</a:t>
            </a:r>
            <a:endParaRPr lang="en-US" sz="1800" b="1" dirty="0">
              <a:solidFill>
                <a:srgbClr val="171616"/>
              </a:solidFill>
              <a:latin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7896-FDDC-43F9-674E-39C1D8C16B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139" y="1120081"/>
            <a:ext cx="4297723" cy="35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80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 between Track Count and Revenue of album : 0.82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81A8-7924-FA01-7726-D1AEC838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7500" y="1120079"/>
            <a:ext cx="5969000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47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Q7.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Correlation between Track Duration and Revenue of top tracks: -0.35</a:t>
            </a:r>
            <a:endParaRPr lang="en-US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53E2F-AE4C-B674-8D8D-3DA94E8BDD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3446" y="1120079"/>
            <a:ext cx="4777108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0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Q8.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95% Confidence Interval for Average Track Duration by Genre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D8756-3FA6-500E-0C72-2423633646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055" y="1120079"/>
            <a:ext cx="6313891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1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Q8.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95% Confidence Interval for Total Sales by Country</a:t>
            </a: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03C1B-269D-0F59-8CE7-7C84E146D3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770" y="1120079"/>
            <a:ext cx="6292460" cy="35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2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algn="ctr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Q8.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95% Confidence Interval for Track Counts Purchased by Customers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85EA3-AE64-0BEA-2BE4-EDC9FD761A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3769" y="1506341"/>
            <a:ext cx="5356462" cy="3122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4B5FA-3733-182F-316D-789C7758E2FE}"/>
              </a:ext>
            </a:extLst>
          </p:cNvPr>
          <p:cNvSpPr txBox="1"/>
          <p:nvPr/>
        </p:nvSpPr>
        <p:spPr>
          <a:xfrm>
            <a:off x="61895" y="1144788"/>
            <a:ext cx="84115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layfair Display" panose="00000500000000000000" pitchFamily="2" charset="0"/>
              </a:rPr>
              <a:t>Mean Track Count: 37.97 , 95% Confidence Interval: (37.90, 38.03)</a:t>
            </a:r>
          </a:p>
        </p:txBody>
      </p:sp>
    </p:spTree>
    <p:extLst>
      <p:ext uri="{BB962C8B-B14F-4D97-AF65-F5344CB8AC3E}">
        <p14:creationId xmlns:p14="http://schemas.microsoft.com/office/powerpoint/2010/main" val="217169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l="14973" r="14972"/>
          <a:stretch/>
        </p:blipFill>
        <p:spPr>
          <a:xfrm>
            <a:off x="6461462" y="0"/>
            <a:ext cx="2682538" cy="25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4">
            <a:alphaModFix/>
          </a:blip>
          <a:srcRect l="14973" r="14972"/>
          <a:stretch/>
        </p:blipFill>
        <p:spPr>
          <a:xfrm>
            <a:off x="6461462" y="2592249"/>
            <a:ext cx="2682538" cy="255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2"/>
          <p:cNvGrpSpPr/>
          <p:nvPr/>
        </p:nvGrpSpPr>
        <p:grpSpPr>
          <a:xfrm>
            <a:off x="-681037" y="1494532"/>
            <a:ext cx="4867275" cy="2082105"/>
            <a:chOff x="0" y="-38100"/>
            <a:chExt cx="2563832" cy="1096747"/>
          </a:xfrm>
        </p:grpSpPr>
        <p:sp>
          <p:nvSpPr>
            <p:cNvPr id="281" name="Google Shape;281;p32"/>
            <p:cNvSpPr/>
            <p:nvPr/>
          </p:nvSpPr>
          <p:spPr>
            <a:xfrm>
              <a:off x="0" y="0"/>
              <a:ext cx="2563832" cy="1058647"/>
            </a:xfrm>
            <a:custGeom>
              <a:avLst/>
              <a:gdLst/>
              <a:ahLst/>
              <a:cxnLst/>
              <a:rect l="l" t="t" r="r" b="b"/>
              <a:pathLst>
                <a:path w="2563832" h="1058647" extrusionOk="0">
                  <a:moveTo>
                    <a:pt x="0" y="0"/>
                  </a:moveTo>
                  <a:lnTo>
                    <a:pt x="2563832" y="0"/>
                  </a:lnTo>
                  <a:lnTo>
                    <a:pt x="2563832" y="1058647"/>
                  </a:lnTo>
                  <a:lnTo>
                    <a:pt x="0" y="1058647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282" name="Google Shape;28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32"/>
          <p:cNvGrpSpPr/>
          <p:nvPr/>
        </p:nvGrpSpPr>
        <p:grpSpPr>
          <a:xfrm>
            <a:off x="69273" y="2109365"/>
            <a:ext cx="3761509" cy="699766"/>
            <a:chOff x="-1186872" y="0"/>
            <a:chExt cx="8603672" cy="1866043"/>
          </a:xfrm>
        </p:grpSpPr>
        <p:sp>
          <p:nvSpPr>
            <p:cNvPr id="284" name="Google Shape;284;p32"/>
            <p:cNvSpPr txBox="1"/>
            <p:nvPr/>
          </p:nvSpPr>
          <p:spPr>
            <a:xfrm>
              <a:off x="0" y="1463880"/>
              <a:ext cx="7416800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285" name="Google Shape;285;p32"/>
            <p:cNvSpPr txBox="1"/>
            <p:nvPr/>
          </p:nvSpPr>
          <p:spPr>
            <a:xfrm>
              <a:off x="-1186872" y="0"/>
              <a:ext cx="8603672" cy="1329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0" i="0" u="none" strike="noStrike" cap="none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Dashbord</a:t>
              </a:r>
              <a:endParaRPr sz="700" dirty="0"/>
            </a:p>
          </p:txBody>
        </p:sp>
      </p:grpSp>
      <p:pic>
        <p:nvPicPr>
          <p:cNvPr id="286" name="Google Shape;28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3914" y="-1073723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8409" y="399233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28">
            <a:extLst>
              <a:ext uri="{FF2B5EF4-FFF2-40B4-BE49-F238E27FC236}">
                <a16:creationId xmlns:a16="http://schemas.microsoft.com/office/drawing/2014/main" id="{6689CEED-7EC6-EB59-FF53-D5DF95C272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71" t="13587" r="14237"/>
          <a:stretch/>
        </p:blipFill>
        <p:spPr>
          <a:xfrm>
            <a:off x="4572000" y="1228601"/>
            <a:ext cx="1854443" cy="283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3175430" y="251560"/>
            <a:ext cx="279314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Home Page</a:t>
            </a:r>
            <a:endParaRPr sz="700" dirty="0"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0" y="4734353"/>
            <a:ext cx="9143998" cy="1615381"/>
            <a:chOff x="0" y="-38100"/>
            <a:chExt cx="4816592" cy="850900"/>
          </a:xfrm>
        </p:grpSpPr>
        <p:sp>
          <p:nvSpPr>
            <p:cNvPr id="350" name="Google Shape;350;p36"/>
            <p:cNvSpPr/>
            <p:nvPr/>
          </p:nvSpPr>
          <p:spPr>
            <a:xfrm>
              <a:off x="0" y="0"/>
              <a:ext cx="4816592" cy="177418"/>
            </a:xfrm>
            <a:custGeom>
              <a:avLst/>
              <a:gdLst/>
              <a:ahLst/>
              <a:cxnLst/>
              <a:rect l="l" t="t" r="r" b="b"/>
              <a:pathLst>
                <a:path w="4816592" h="17741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77418"/>
                  </a:lnTo>
                  <a:lnTo>
                    <a:pt x="0" y="17741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51" name="Google Shape;35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4964" y="355602"/>
            <a:ext cx="290513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2978B-DD9F-68A2-9FF2-63CF0C45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20" y="783323"/>
            <a:ext cx="7191360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3175430" y="251560"/>
            <a:ext cx="279314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</a:t>
            </a:r>
            <a:endParaRPr sz="700" dirty="0"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0" y="4734353"/>
            <a:ext cx="9143998" cy="1615381"/>
            <a:chOff x="0" y="-38100"/>
            <a:chExt cx="4816592" cy="850900"/>
          </a:xfrm>
        </p:grpSpPr>
        <p:sp>
          <p:nvSpPr>
            <p:cNvPr id="350" name="Google Shape;350;p36"/>
            <p:cNvSpPr/>
            <p:nvPr/>
          </p:nvSpPr>
          <p:spPr>
            <a:xfrm>
              <a:off x="0" y="0"/>
              <a:ext cx="4816592" cy="177418"/>
            </a:xfrm>
            <a:custGeom>
              <a:avLst/>
              <a:gdLst/>
              <a:ahLst/>
              <a:cxnLst/>
              <a:rect l="l" t="t" r="r" b="b"/>
              <a:pathLst>
                <a:path w="4816592" h="17741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77418"/>
                  </a:lnTo>
                  <a:lnTo>
                    <a:pt x="0" y="17741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51" name="Google Shape;35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9655" y="355602"/>
            <a:ext cx="290513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98B22-B39B-9B4B-CF20-B09724D9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36" y="783323"/>
            <a:ext cx="7196328" cy="40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46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3175430" y="195678"/>
            <a:ext cx="279314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Artist</a:t>
            </a:r>
            <a:endParaRPr sz="700" dirty="0"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0" y="4734353"/>
            <a:ext cx="9143998" cy="1615381"/>
            <a:chOff x="0" y="-38100"/>
            <a:chExt cx="4816592" cy="850900"/>
          </a:xfrm>
        </p:grpSpPr>
        <p:sp>
          <p:nvSpPr>
            <p:cNvPr id="350" name="Google Shape;350;p36"/>
            <p:cNvSpPr/>
            <p:nvPr/>
          </p:nvSpPr>
          <p:spPr>
            <a:xfrm>
              <a:off x="0" y="0"/>
              <a:ext cx="4816592" cy="177418"/>
            </a:xfrm>
            <a:custGeom>
              <a:avLst/>
              <a:gdLst/>
              <a:ahLst/>
              <a:cxnLst/>
              <a:rect l="l" t="t" r="r" b="b"/>
              <a:pathLst>
                <a:path w="4816592" h="17741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77418"/>
                  </a:lnTo>
                  <a:lnTo>
                    <a:pt x="0" y="17741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51" name="Google Shape;35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240" y="299720"/>
            <a:ext cx="290513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2A2AB-7136-DB8C-9149-693CFC1E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36" y="742435"/>
            <a:ext cx="7123933" cy="40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l="14973" r="14972"/>
          <a:stretch/>
        </p:blipFill>
        <p:spPr>
          <a:xfrm>
            <a:off x="6461462" y="0"/>
            <a:ext cx="2682538" cy="25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4">
            <a:alphaModFix/>
          </a:blip>
          <a:srcRect l="14973" r="14972"/>
          <a:stretch/>
        </p:blipFill>
        <p:spPr>
          <a:xfrm>
            <a:off x="6461462" y="2592249"/>
            <a:ext cx="2682538" cy="255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2"/>
          <p:cNvGrpSpPr/>
          <p:nvPr/>
        </p:nvGrpSpPr>
        <p:grpSpPr>
          <a:xfrm>
            <a:off x="-681037" y="1494532"/>
            <a:ext cx="4867275" cy="2082105"/>
            <a:chOff x="0" y="-38100"/>
            <a:chExt cx="2563832" cy="1096747"/>
          </a:xfrm>
        </p:grpSpPr>
        <p:sp>
          <p:nvSpPr>
            <p:cNvPr id="281" name="Google Shape;281;p32"/>
            <p:cNvSpPr/>
            <p:nvPr/>
          </p:nvSpPr>
          <p:spPr>
            <a:xfrm>
              <a:off x="0" y="0"/>
              <a:ext cx="2563832" cy="1058647"/>
            </a:xfrm>
            <a:custGeom>
              <a:avLst/>
              <a:gdLst/>
              <a:ahLst/>
              <a:cxnLst/>
              <a:rect l="l" t="t" r="r" b="b"/>
              <a:pathLst>
                <a:path w="2563832" h="1058647" extrusionOk="0">
                  <a:moveTo>
                    <a:pt x="0" y="0"/>
                  </a:moveTo>
                  <a:lnTo>
                    <a:pt x="2563832" y="0"/>
                  </a:lnTo>
                  <a:lnTo>
                    <a:pt x="2563832" y="1058647"/>
                  </a:lnTo>
                  <a:lnTo>
                    <a:pt x="0" y="1058647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282" name="Google Shape;28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32"/>
          <p:cNvGrpSpPr/>
          <p:nvPr/>
        </p:nvGrpSpPr>
        <p:grpSpPr>
          <a:xfrm>
            <a:off x="69273" y="2109365"/>
            <a:ext cx="3761509" cy="699766"/>
            <a:chOff x="-1186872" y="0"/>
            <a:chExt cx="8603672" cy="1866043"/>
          </a:xfrm>
        </p:grpSpPr>
        <p:sp>
          <p:nvSpPr>
            <p:cNvPr id="284" name="Google Shape;284;p32"/>
            <p:cNvSpPr txBox="1"/>
            <p:nvPr/>
          </p:nvSpPr>
          <p:spPr>
            <a:xfrm>
              <a:off x="0" y="1463880"/>
              <a:ext cx="7416800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285" name="Google Shape;285;p32"/>
            <p:cNvSpPr txBox="1"/>
            <p:nvPr/>
          </p:nvSpPr>
          <p:spPr>
            <a:xfrm>
              <a:off x="-1186872" y="0"/>
              <a:ext cx="8603672" cy="1329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0" i="0" u="none" strike="noStrike" cap="none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Analysis Result</a:t>
              </a:r>
              <a:endParaRPr sz="700" dirty="0"/>
            </a:p>
          </p:txBody>
        </p:sp>
      </p:grpSp>
      <p:pic>
        <p:nvPicPr>
          <p:cNvPr id="286" name="Google Shape;28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3914" y="-1073723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8409" y="399233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2;p28">
            <a:extLst>
              <a:ext uri="{FF2B5EF4-FFF2-40B4-BE49-F238E27FC236}">
                <a16:creationId xmlns:a16="http://schemas.microsoft.com/office/drawing/2014/main" id="{6689CEED-7EC6-EB59-FF53-D5DF95C272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71" t="13587" r="14237"/>
          <a:stretch/>
        </p:blipFill>
        <p:spPr>
          <a:xfrm>
            <a:off x="4572000" y="1228601"/>
            <a:ext cx="1854443" cy="2833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229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3175430" y="195678"/>
            <a:ext cx="279314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</a:t>
            </a:r>
            <a:endParaRPr sz="700" dirty="0"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0" y="4734353"/>
            <a:ext cx="9143998" cy="1615381"/>
            <a:chOff x="0" y="-38100"/>
            <a:chExt cx="4816592" cy="850900"/>
          </a:xfrm>
        </p:grpSpPr>
        <p:sp>
          <p:nvSpPr>
            <p:cNvPr id="350" name="Google Shape;350;p36"/>
            <p:cNvSpPr/>
            <p:nvPr/>
          </p:nvSpPr>
          <p:spPr>
            <a:xfrm>
              <a:off x="0" y="0"/>
              <a:ext cx="4816592" cy="177418"/>
            </a:xfrm>
            <a:custGeom>
              <a:avLst/>
              <a:gdLst/>
              <a:ahLst/>
              <a:cxnLst/>
              <a:rect l="l" t="t" r="r" b="b"/>
              <a:pathLst>
                <a:path w="4816592" h="17741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77418"/>
                  </a:lnTo>
                  <a:lnTo>
                    <a:pt x="0" y="17741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51" name="Google Shape;35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2733" y="299720"/>
            <a:ext cx="290513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BA362C-C1B8-827E-4797-27DEE0D19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40" y="798318"/>
            <a:ext cx="71491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4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t="6105" r="21584" b="276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/>
          <p:nvPr/>
        </p:nvSpPr>
        <p:spPr>
          <a:xfrm>
            <a:off x="1381125" y="1171575"/>
            <a:ext cx="6381751" cy="2800349"/>
          </a:xfrm>
          <a:custGeom>
            <a:avLst/>
            <a:gdLst/>
            <a:ahLst/>
            <a:cxnLst/>
            <a:rect l="l" t="t" r="r" b="b"/>
            <a:pathLst>
              <a:path w="4656160" h="2043150" extrusionOk="0">
                <a:moveTo>
                  <a:pt x="0" y="0"/>
                </a:moveTo>
                <a:lnTo>
                  <a:pt x="4656160" y="0"/>
                </a:lnTo>
                <a:lnTo>
                  <a:pt x="4656160" y="2043150"/>
                </a:lnTo>
                <a:lnTo>
                  <a:pt x="0" y="2043150"/>
                </a:lnTo>
                <a:close/>
              </a:path>
            </a:pathLst>
          </a:custGeom>
          <a:solidFill>
            <a:srgbClr val="D6CFC8">
              <a:alpha val="90588"/>
            </a:srgbClr>
          </a:solidFill>
          <a:ln>
            <a:noFill/>
          </a:ln>
        </p:spPr>
      </p:sp>
      <p:sp>
        <p:nvSpPr>
          <p:cNvPr id="362" name="Google Shape;362;p37"/>
          <p:cNvSpPr txBox="1"/>
          <p:nvPr/>
        </p:nvSpPr>
        <p:spPr>
          <a:xfrm>
            <a:off x="1752600" y="1918868"/>
            <a:ext cx="5638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Thanks for your attention.</a:t>
            </a:r>
            <a:endParaRPr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457200" marR="0" lvl="0" indent="-45720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cap="none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Install SQL Alchemy package</a:t>
              </a:r>
            </a:p>
            <a:p>
              <a:pPr marL="457200" marR="0" lvl="0" indent="-45720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Create .</a:t>
              </a:r>
              <a:r>
                <a:rPr lang="en-US" sz="1800" dirty="0" err="1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json</a:t>
              </a:r>
              <a:r>
                <a:rPr lang="en-US" sz="1800" dirty="0">
                  <a:solidFill>
                    <a:srgbClr val="17161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file include DB configuration</a:t>
              </a:r>
              <a:endParaRPr lang="en-US" sz="1800" b="0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marL="457200" marR="0" lvl="0" indent="-45720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rgbClr val="171616"/>
                  </a:solidFill>
                  <a:latin typeface="Playfair Display"/>
                  <a:sym typeface="Playfair Display"/>
                </a:rPr>
                <a:t>Get all table into separate data frames</a:t>
              </a:r>
              <a:endParaRPr lang="en-US" sz="1800" dirty="0"/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3777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4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Q1. Get data from My SQL DB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7133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Playfair Display" panose="00000500000000000000" pitchFamily="2" charset="0"/>
                </a:rPr>
                <a:t>{</a:t>
              </a:r>
              <a:r>
                <a:rPr lang="en-US" sz="1800" dirty="0" err="1">
                  <a:latin typeface="Playfair Display" panose="00000500000000000000" pitchFamily="2" charset="0"/>
                </a:rPr>
                <a:t>df.shape</a:t>
              </a:r>
              <a:r>
                <a:rPr lang="en-US" sz="1800" dirty="0">
                  <a:latin typeface="Playfair Display" panose="00000500000000000000" pitchFamily="2" charset="0"/>
                </a:rPr>
                <a:t>}</a:t>
              </a:r>
            </a:p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Playfair Display" panose="00000500000000000000" pitchFamily="2" charset="0"/>
                </a:rPr>
                <a:t>{</a:t>
              </a:r>
              <a:r>
                <a:rPr lang="en-US" sz="1800" dirty="0" err="1">
                  <a:latin typeface="Playfair Display" panose="00000500000000000000" pitchFamily="2" charset="0"/>
                </a:rPr>
                <a:t>df.columns.tolist</a:t>
              </a:r>
              <a:r>
                <a:rPr lang="en-US" sz="1800" dirty="0">
                  <a:latin typeface="Playfair Display" panose="00000500000000000000" pitchFamily="2" charset="0"/>
                </a:rPr>
                <a:t>()}</a:t>
              </a:r>
            </a:p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Playfair Display" panose="00000500000000000000" pitchFamily="2" charset="0"/>
                </a:rPr>
                <a:t>{</a:t>
              </a:r>
              <a:r>
                <a:rPr lang="en-US" sz="1800" dirty="0" err="1">
                  <a:latin typeface="Playfair Display" panose="00000500000000000000" pitchFamily="2" charset="0"/>
                </a:rPr>
                <a:t>df.dtypes</a:t>
              </a:r>
              <a:r>
                <a:rPr lang="en-US" sz="1800" dirty="0">
                  <a:latin typeface="Playfair Display" panose="00000500000000000000" pitchFamily="2" charset="0"/>
                </a:rPr>
                <a:t>}</a:t>
              </a:r>
            </a:p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Playfair Display" panose="00000500000000000000" pitchFamily="2" charset="0"/>
                </a:rPr>
                <a:t>{</a:t>
              </a:r>
              <a:r>
                <a:rPr lang="en-US" sz="1800" dirty="0" err="1">
                  <a:latin typeface="Playfair Display" panose="00000500000000000000" pitchFamily="2" charset="0"/>
                </a:rPr>
                <a:t>df.isnull</a:t>
              </a:r>
              <a:r>
                <a:rPr lang="en-US" sz="1800" dirty="0">
                  <a:latin typeface="Playfair Display" panose="00000500000000000000" pitchFamily="2" charset="0"/>
                </a:rPr>
                <a:t>().sum()}</a:t>
              </a:r>
            </a:p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Playfair Display" panose="00000500000000000000" pitchFamily="2" charset="0"/>
                </a:rPr>
                <a:t>{</a:t>
              </a:r>
              <a:r>
                <a:rPr lang="en-US" sz="1800" dirty="0" err="1">
                  <a:latin typeface="Playfair Display" panose="00000500000000000000" pitchFamily="2" charset="0"/>
                </a:rPr>
                <a:t>df.describe</a:t>
              </a:r>
              <a:r>
                <a:rPr lang="en-US" sz="1800" dirty="0">
                  <a:latin typeface="Playfair Display" panose="00000500000000000000" pitchFamily="2" charset="0"/>
                </a:rPr>
                <a:t>(include='all')}</a:t>
              </a: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37778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Q2.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 data examination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5932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55138"/>
            <a:ext cx="5085722" cy="33883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6005947" y="2238244"/>
            <a:ext cx="248767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Playfair Display" panose="00000500000000000000" pitchFamily="2" charset="0"/>
              </a:rPr>
              <a:t>Revenue</a:t>
            </a:r>
          </a:p>
        </p:txBody>
      </p:sp>
      <p:sp>
        <p:nvSpPr>
          <p:cNvPr id="250" name="Google Shape;250;p30"/>
          <p:cNvSpPr txBox="1"/>
          <p:nvPr/>
        </p:nvSpPr>
        <p:spPr>
          <a:xfrm>
            <a:off x="6005947" y="3142058"/>
            <a:ext cx="248767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Playfair Display" panose="00000500000000000000" pitchFamily="2" charset="0"/>
              </a:rPr>
              <a:t>Artist</a:t>
            </a:r>
          </a:p>
        </p:txBody>
      </p:sp>
      <p:sp>
        <p:nvSpPr>
          <p:cNvPr id="253" name="Google Shape;253;p30"/>
          <p:cNvSpPr txBox="1"/>
          <p:nvPr/>
        </p:nvSpPr>
        <p:spPr>
          <a:xfrm>
            <a:off x="6005947" y="4014514"/>
            <a:ext cx="248767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Playfair Display" panose="00000500000000000000" pitchFamily="2" charset="0"/>
              </a:rPr>
              <a:t>Customer</a:t>
            </a: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667" y="2119646"/>
            <a:ext cx="509588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667" y="3021347"/>
            <a:ext cx="509588" cy="50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667" y="3895915"/>
            <a:ext cx="509588" cy="509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374;p38">
            <a:extLst>
              <a:ext uri="{FF2B5EF4-FFF2-40B4-BE49-F238E27FC236}">
                <a16:creationId xmlns:a16="http://schemas.microsoft.com/office/drawing/2014/main" id="{9B262CE9-0960-B515-8339-9CADBCCF8DBB}"/>
              </a:ext>
            </a:extLst>
          </p:cNvPr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10" name="Google Shape;375;p38">
              <a:extLst>
                <a:ext uri="{FF2B5EF4-FFF2-40B4-BE49-F238E27FC236}">
                  <a16:creationId xmlns:a16="http://schemas.microsoft.com/office/drawing/2014/main" id="{A8569FD8-4F13-C334-096D-A9E2CF738888}"/>
                </a:ext>
              </a:extLst>
            </p:cNvPr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11" name="Google Shape;376;p38">
              <a:extLst>
                <a:ext uri="{FF2B5EF4-FFF2-40B4-BE49-F238E27FC236}">
                  <a16:creationId xmlns:a16="http://schemas.microsoft.com/office/drawing/2014/main" id="{1F1DBE55-EB67-8E91-CCD3-38DCCAA1650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C79FA6D-F3CE-A452-9A99-55B454032F3F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Visualizing Key Variables</a:t>
            </a:r>
            <a:endParaRPr lang="en-US" sz="1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Revenue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C23BA-8E4B-6BEA-C51D-3147942E4D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4580" y="1120080"/>
            <a:ext cx="4434840" cy="35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3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8"/>
          <p:cNvGrpSpPr/>
          <p:nvPr/>
        </p:nvGrpSpPr>
        <p:grpSpPr>
          <a:xfrm>
            <a:off x="471488" y="1120080"/>
            <a:ext cx="8211523" cy="2903340"/>
            <a:chOff x="-5" y="-52842"/>
            <a:chExt cx="1560309" cy="812700"/>
          </a:xfrm>
        </p:grpSpPr>
        <p:sp>
          <p:nvSpPr>
            <p:cNvPr id="368" name="Google Shape;368;p38"/>
            <p:cNvSpPr/>
            <p:nvPr/>
          </p:nvSpPr>
          <p:spPr>
            <a:xfrm>
              <a:off x="0" y="0"/>
              <a:ext cx="1560304" cy="489671"/>
            </a:xfrm>
            <a:custGeom>
              <a:avLst/>
              <a:gdLst/>
              <a:ahLst/>
              <a:cxnLst/>
              <a:rect l="l" t="t" r="r" b="b"/>
              <a:pathLst>
                <a:path w="1560304" h="489671" extrusionOk="0">
                  <a:moveTo>
                    <a:pt x="0" y="0"/>
                  </a:moveTo>
                  <a:lnTo>
                    <a:pt x="1560304" y="0"/>
                  </a:lnTo>
                  <a:lnTo>
                    <a:pt x="1560304" y="489671"/>
                  </a:lnTo>
                  <a:lnTo>
                    <a:pt x="0" y="4896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9" name="Google Shape;369;p38"/>
            <p:cNvSpPr txBox="1"/>
            <p:nvPr/>
          </p:nvSpPr>
          <p:spPr>
            <a:xfrm>
              <a:off x="-5" y="-52842"/>
              <a:ext cx="15603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R="0" lvl="0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latin typeface="Playfair Display" panose="00000500000000000000" pitchFamily="2" charset="0"/>
              </a:endParaRPr>
            </a:p>
          </p:txBody>
        </p:sp>
      </p:grpSp>
      <p:grpSp>
        <p:nvGrpSpPr>
          <p:cNvPr id="371" name="Google Shape;371;p38"/>
          <p:cNvGrpSpPr/>
          <p:nvPr/>
        </p:nvGrpSpPr>
        <p:grpSpPr>
          <a:xfrm>
            <a:off x="0" y="4580636"/>
            <a:ext cx="9144000" cy="1615380"/>
            <a:chOff x="0" y="-38100"/>
            <a:chExt cx="2920059" cy="850900"/>
          </a:xfrm>
        </p:grpSpPr>
        <p:sp>
          <p:nvSpPr>
            <p:cNvPr id="372" name="Google Shape;372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3" name="Google Shape;37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38"/>
          <p:cNvGrpSpPr/>
          <p:nvPr/>
        </p:nvGrpSpPr>
        <p:grpSpPr>
          <a:xfrm>
            <a:off x="0" y="442020"/>
            <a:ext cx="9144000" cy="1615380"/>
            <a:chOff x="0" y="-38100"/>
            <a:chExt cx="2920059" cy="850900"/>
          </a:xfrm>
        </p:grpSpPr>
        <p:sp>
          <p:nvSpPr>
            <p:cNvPr id="375" name="Google Shape;375;p38"/>
            <p:cNvSpPr/>
            <p:nvPr/>
          </p:nvSpPr>
          <p:spPr>
            <a:xfrm>
              <a:off x="0" y="0"/>
              <a:ext cx="2920059" cy="280968"/>
            </a:xfrm>
            <a:custGeom>
              <a:avLst/>
              <a:gdLst/>
              <a:ahLst/>
              <a:cxnLst/>
              <a:rect l="l" t="t" r="r" b="b"/>
              <a:pathLst>
                <a:path w="2920059" h="280968" extrusionOk="0">
                  <a:moveTo>
                    <a:pt x="0" y="0"/>
                  </a:moveTo>
                  <a:lnTo>
                    <a:pt x="2920059" y="0"/>
                  </a:lnTo>
                  <a:lnTo>
                    <a:pt x="2920059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D6CFC8"/>
            </a:solidFill>
            <a:ln>
              <a:noFill/>
            </a:ln>
          </p:spPr>
        </p:sp>
        <p:sp>
          <p:nvSpPr>
            <p:cNvPr id="376" name="Google Shape;37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33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94092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838" y="1420588"/>
            <a:ext cx="2302324" cy="2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AC2-5DE7-7A43-E893-DB29A57190EB}"/>
              </a:ext>
            </a:extLst>
          </p:cNvPr>
          <p:cNvSpPr txBox="1"/>
          <p:nvPr/>
        </p:nvSpPr>
        <p:spPr>
          <a:xfrm>
            <a:off x="0" y="514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b="1" i="0" u="none" strike="noStrike" cap="none" dirty="0">
                <a:solidFill>
                  <a:srgbClr val="17161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Q3,4. </a:t>
            </a:r>
            <a:r>
              <a:rPr lang="en-US" sz="1800" b="1" dirty="0">
                <a:latin typeface="Playfair Display" panose="00000500000000000000" pitchFamily="2" charset="0"/>
              </a:rPr>
              <a:t>Revenue</a:t>
            </a:r>
            <a:r>
              <a:rPr lang="en-US" sz="1800" b="1" dirty="0">
                <a:solidFill>
                  <a:srgbClr val="171616"/>
                </a:solidFill>
                <a:latin typeface="Playfair Display"/>
                <a:sym typeface="Playfair Display"/>
              </a:rPr>
              <a:t> Analysis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EBF90-6226-ED8E-AB24-50041BC3CD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8744" y="1120080"/>
            <a:ext cx="6325791" cy="34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55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1EEEB"/>
      </a:lt1>
      <a:dk2>
        <a:srgbClr val="D6CFC8"/>
      </a:dk2>
      <a:lt2>
        <a:srgbClr val="EEECE1"/>
      </a:lt2>
      <a:accent1>
        <a:srgbClr val="494F5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532</Words>
  <Application>Microsoft Office PowerPoint</Application>
  <PresentationFormat>On-screen Show (16:9)</PresentationFormat>
  <Paragraphs>90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Arimo</vt:lpstr>
      <vt:lpstr>Nunito</vt:lpstr>
      <vt:lpstr>Playfair Display</vt:lpstr>
      <vt:lpstr>Nunito Light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snapp</dc:creator>
  <cp:lastModifiedBy>Farhaneh Nazemi</cp:lastModifiedBy>
  <cp:revision>24</cp:revision>
  <dcterms:modified xsi:type="dcterms:W3CDTF">2024-08-07T15:22:24Z</dcterms:modified>
</cp:coreProperties>
</file>